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960BE-6903-46FD-B521-2730F88F7FD5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DD81D1-C3BA-4327-80E5-7D1C6101C3DC}">
      <dgm:prSet/>
      <dgm:spPr/>
      <dgm:t>
        <a:bodyPr/>
        <a:lstStyle/>
        <a:p>
          <a:r>
            <a:rPr lang="ar-AE" b="1"/>
            <a:t>- النساء يركزن على بناء الثقة بمشاركة الخبرات و طرح الاسئلة</a:t>
          </a:r>
          <a:endParaRPr lang="en-US"/>
        </a:p>
      </dgm:t>
    </dgm:pt>
    <dgm:pt modelId="{6FB3F39B-8C09-4B98-8B0E-2096555B3604}" type="parTrans" cxnId="{FA4DEAAD-B1FD-486A-958C-4E1DBE28D370}">
      <dgm:prSet/>
      <dgm:spPr/>
      <dgm:t>
        <a:bodyPr/>
        <a:lstStyle/>
        <a:p>
          <a:endParaRPr lang="en-US"/>
        </a:p>
      </dgm:t>
    </dgm:pt>
    <dgm:pt modelId="{DFA64848-AB28-4D1C-94E4-C578B80981E6}" type="sibTrans" cxnId="{FA4DEAAD-B1FD-486A-958C-4E1DBE28D370}">
      <dgm:prSet/>
      <dgm:spPr/>
      <dgm:t>
        <a:bodyPr/>
        <a:lstStyle/>
        <a:p>
          <a:endParaRPr lang="en-US"/>
        </a:p>
      </dgm:t>
    </dgm:pt>
    <dgm:pt modelId="{9F7791C4-7823-4F56-BB16-486C1F17F7BE}">
      <dgm:prSet/>
      <dgm:spPr/>
      <dgm:t>
        <a:bodyPr/>
        <a:lstStyle/>
        <a:p>
          <a:r>
            <a:rPr lang="ar-AE" b="1" dirty="0"/>
            <a:t>- الرجال يفضلون تقديم المعلومات بدلا عن طرح الاسئلة و يشاركون بتجاربهم كنوع من التحدي </a:t>
          </a:r>
          <a:endParaRPr lang="en-US" dirty="0"/>
        </a:p>
      </dgm:t>
    </dgm:pt>
    <dgm:pt modelId="{D6B7AF08-B9FB-4F48-8482-67AB0AE8F707}" type="parTrans" cxnId="{D6DDB0C1-80F7-42DB-8A84-A1898E433078}">
      <dgm:prSet/>
      <dgm:spPr/>
      <dgm:t>
        <a:bodyPr/>
        <a:lstStyle/>
        <a:p>
          <a:endParaRPr lang="en-US"/>
        </a:p>
      </dgm:t>
    </dgm:pt>
    <dgm:pt modelId="{9178B798-224E-497D-AFEB-7CE01F2B0E25}" type="sibTrans" cxnId="{D6DDB0C1-80F7-42DB-8A84-A1898E433078}">
      <dgm:prSet/>
      <dgm:spPr/>
      <dgm:t>
        <a:bodyPr/>
        <a:lstStyle/>
        <a:p>
          <a:endParaRPr lang="en-US"/>
        </a:p>
      </dgm:t>
    </dgm:pt>
    <dgm:pt modelId="{11C13E57-A601-45BE-B841-94C2665F908C}">
      <dgm:prSet/>
      <dgm:spPr/>
      <dgm:t>
        <a:bodyPr/>
        <a:lstStyle/>
        <a:p>
          <a:r>
            <a:rPr lang="ar-AE" b="1" dirty="0"/>
            <a:t>-  الخلاف عند النساء ينعكس سلبا على مجمل علاقاتهن </a:t>
          </a:r>
          <a:endParaRPr lang="en-US" dirty="0"/>
        </a:p>
      </dgm:t>
    </dgm:pt>
    <dgm:pt modelId="{59CA5E76-EEC8-4CFA-B47B-EDB54E8D8B44}" type="parTrans" cxnId="{9EC72CC7-CFA6-4869-9A5A-374DA7CDB222}">
      <dgm:prSet/>
      <dgm:spPr/>
      <dgm:t>
        <a:bodyPr/>
        <a:lstStyle/>
        <a:p>
          <a:endParaRPr lang="en-US"/>
        </a:p>
      </dgm:t>
    </dgm:pt>
    <dgm:pt modelId="{03A6A862-B9DC-48B7-803C-3F6AE4091630}" type="sibTrans" cxnId="{9EC72CC7-CFA6-4869-9A5A-374DA7CDB222}">
      <dgm:prSet/>
      <dgm:spPr/>
      <dgm:t>
        <a:bodyPr/>
        <a:lstStyle/>
        <a:p>
          <a:endParaRPr lang="en-US"/>
        </a:p>
      </dgm:t>
    </dgm:pt>
    <dgm:pt modelId="{23580326-7D75-4533-AA48-2AFE2DAA07E7}">
      <dgm:prSet/>
      <dgm:spPr/>
      <dgm:t>
        <a:bodyPr/>
        <a:lstStyle/>
        <a:p>
          <a:r>
            <a:rPr lang="ar-AE" b="1"/>
            <a:t>- الرجال يمكنهم الاختلاف و المضي الى نقاط اخرى و احتساء القهوة في ما بعد</a:t>
          </a:r>
          <a:endParaRPr lang="en-US"/>
        </a:p>
      </dgm:t>
    </dgm:pt>
    <dgm:pt modelId="{8E8AE4C5-A13C-4FFF-A92A-C354366D3466}" type="parTrans" cxnId="{2E19ECB2-07AA-4279-A902-832750A2D1D2}">
      <dgm:prSet/>
      <dgm:spPr/>
      <dgm:t>
        <a:bodyPr/>
        <a:lstStyle/>
        <a:p>
          <a:endParaRPr lang="en-US"/>
        </a:p>
      </dgm:t>
    </dgm:pt>
    <dgm:pt modelId="{A6E82551-9E75-416D-B1C7-4128666529FC}" type="sibTrans" cxnId="{2E19ECB2-07AA-4279-A902-832750A2D1D2}">
      <dgm:prSet/>
      <dgm:spPr/>
      <dgm:t>
        <a:bodyPr/>
        <a:lstStyle/>
        <a:p>
          <a:endParaRPr lang="en-US"/>
        </a:p>
      </dgm:t>
    </dgm:pt>
    <dgm:pt modelId="{18AA5029-11BF-4032-BB64-20DE8B780224}" type="pres">
      <dgm:prSet presAssocID="{2DE960BE-6903-46FD-B521-2730F88F7FD5}" presName="matrix" presStyleCnt="0">
        <dgm:presLayoutVars>
          <dgm:chMax val="1"/>
          <dgm:dir/>
          <dgm:resizeHandles val="exact"/>
        </dgm:presLayoutVars>
      </dgm:prSet>
      <dgm:spPr/>
    </dgm:pt>
    <dgm:pt modelId="{DCBE133C-D7CD-4764-8C43-BD1416491F6B}" type="pres">
      <dgm:prSet presAssocID="{2DE960BE-6903-46FD-B521-2730F88F7FD5}" presName="diamond" presStyleLbl="bgShp" presStyleIdx="0" presStyleCnt="1"/>
      <dgm:spPr/>
    </dgm:pt>
    <dgm:pt modelId="{399CBECA-5C32-4BD7-8352-322DAB7D1CB7}" type="pres">
      <dgm:prSet presAssocID="{2DE960BE-6903-46FD-B521-2730F88F7FD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265697B-5119-4311-A46B-5571ED1184FF}" type="pres">
      <dgm:prSet presAssocID="{2DE960BE-6903-46FD-B521-2730F88F7FD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4286AA9-AF54-4636-8EAC-963D643FCBAD}" type="pres">
      <dgm:prSet presAssocID="{2DE960BE-6903-46FD-B521-2730F88F7FD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1A0E782-05CE-499B-9B43-B104BAC443AA}" type="pres">
      <dgm:prSet presAssocID="{2DE960BE-6903-46FD-B521-2730F88F7FD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38AA300-497C-4C46-8DAA-185EA1668391}" type="presOf" srcId="{11C13E57-A601-45BE-B841-94C2665F908C}" destId="{94286AA9-AF54-4636-8EAC-963D643FCBAD}" srcOrd="0" destOrd="0" presId="urn:microsoft.com/office/officeart/2005/8/layout/matrix3"/>
    <dgm:cxn modelId="{689FCD29-F9FB-4783-9088-E7D36FE45EF1}" type="presOf" srcId="{9F7791C4-7823-4F56-BB16-486C1F17F7BE}" destId="{D265697B-5119-4311-A46B-5571ED1184FF}" srcOrd="0" destOrd="0" presId="urn:microsoft.com/office/officeart/2005/8/layout/matrix3"/>
    <dgm:cxn modelId="{DCD1654E-78CA-45A6-B667-137DED0D91AF}" type="presOf" srcId="{23580326-7D75-4533-AA48-2AFE2DAA07E7}" destId="{31A0E782-05CE-499B-9B43-B104BAC443AA}" srcOrd="0" destOrd="0" presId="urn:microsoft.com/office/officeart/2005/8/layout/matrix3"/>
    <dgm:cxn modelId="{9FF96183-53BF-47E3-BEDC-98F46F7627C5}" type="presOf" srcId="{2DE960BE-6903-46FD-B521-2730F88F7FD5}" destId="{18AA5029-11BF-4032-BB64-20DE8B780224}" srcOrd="0" destOrd="0" presId="urn:microsoft.com/office/officeart/2005/8/layout/matrix3"/>
    <dgm:cxn modelId="{FA4DEAAD-B1FD-486A-958C-4E1DBE28D370}" srcId="{2DE960BE-6903-46FD-B521-2730F88F7FD5}" destId="{0ADD81D1-C3BA-4327-80E5-7D1C6101C3DC}" srcOrd="0" destOrd="0" parTransId="{6FB3F39B-8C09-4B98-8B0E-2096555B3604}" sibTransId="{DFA64848-AB28-4D1C-94E4-C578B80981E6}"/>
    <dgm:cxn modelId="{2E19ECB2-07AA-4279-A902-832750A2D1D2}" srcId="{2DE960BE-6903-46FD-B521-2730F88F7FD5}" destId="{23580326-7D75-4533-AA48-2AFE2DAA07E7}" srcOrd="3" destOrd="0" parTransId="{8E8AE4C5-A13C-4FFF-A92A-C354366D3466}" sibTransId="{A6E82551-9E75-416D-B1C7-4128666529FC}"/>
    <dgm:cxn modelId="{D6DDB0C1-80F7-42DB-8A84-A1898E433078}" srcId="{2DE960BE-6903-46FD-B521-2730F88F7FD5}" destId="{9F7791C4-7823-4F56-BB16-486C1F17F7BE}" srcOrd="1" destOrd="0" parTransId="{D6B7AF08-B9FB-4F48-8482-67AB0AE8F707}" sibTransId="{9178B798-224E-497D-AFEB-7CE01F2B0E25}"/>
    <dgm:cxn modelId="{9EC72CC7-CFA6-4869-9A5A-374DA7CDB222}" srcId="{2DE960BE-6903-46FD-B521-2730F88F7FD5}" destId="{11C13E57-A601-45BE-B841-94C2665F908C}" srcOrd="2" destOrd="0" parTransId="{59CA5E76-EEC8-4CFA-B47B-EDB54E8D8B44}" sibTransId="{03A6A862-B9DC-48B7-803C-3F6AE4091630}"/>
    <dgm:cxn modelId="{6B7945F1-D9D6-4E62-BD74-78FC0144C7C1}" type="presOf" srcId="{0ADD81D1-C3BA-4327-80E5-7D1C6101C3DC}" destId="{399CBECA-5C32-4BD7-8352-322DAB7D1CB7}" srcOrd="0" destOrd="0" presId="urn:microsoft.com/office/officeart/2005/8/layout/matrix3"/>
    <dgm:cxn modelId="{7B694FDA-CBD4-42EF-BBD7-E181B7CE900C}" type="presParOf" srcId="{18AA5029-11BF-4032-BB64-20DE8B780224}" destId="{DCBE133C-D7CD-4764-8C43-BD1416491F6B}" srcOrd="0" destOrd="0" presId="urn:microsoft.com/office/officeart/2005/8/layout/matrix3"/>
    <dgm:cxn modelId="{FE5EC0E1-167E-42AD-92A3-4AB84556A7D1}" type="presParOf" srcId="{18AA5029-11BF-4032-BB64-20DE8B780224}" destId="{399CBECA-5C32-4BD7-8352-322DAB7D1CB7}" srcOrd="1" destOrd="0" presId="urn:microsoft.com/office/officeart/2005/8/layout/matrix3"/>
    <dgm:cxn modelId="{1D127662-CE33-4982-9737-200F1C313C15}" type="presParOf" srcId="{18AA5029-11BF-4032-BB64-20DE8B780224}" destId="{D265697B-5119-4311-A46B-5571ED1184FF}" srcOrd="2" destOrd="0" presId="urn:microsoft.com/office/officeart/2005/8/layout/matrix3"/>
    <dgm:cxn modelId="{CD1C5012-153B-4357-B977-C1F596C16B50}" type="presParOf" srcId="{18AA5029-11BF-4032-BB64-20DE8B780224}" destId="{94286AA9-AF54-4636-8EAC-963D643FCBAD}" srcOrd="3" destOrd="0" presId="urn:microsoft.com/office/officeart/2005/8/layout/matrix3"/>
    <dgm:cxn modelId="{EDB85C74-E3D3-4D6F-ABA3-D5D8C5A81C1D}" type="presParOf" srcId="{18AA5029-11BF-4032-BB64-20DE8B780224}" destId="{31A0E782-05CE-499B-9B43-B104BAC443A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C3C891-7B07-456E-AAF4-EBA33EE9313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065883-16E4-48DD-8672-9E6721C89481}">
      <dgm:prSet custT="1"/>
      <dgm:spPr/>
      <dgm:t>
        <a:bodyPr/>
        <a:lstStyle/>
        <a:p>
          <a:pPr algn="r"/>
          <a:r>
            <a:rPr lang="ar-AE" sz="1800" b="1" dirty="0"/>
            <a:t>النساء ينجزن مهامهن في العمل عبر تكوين الصلات و الروابط</a:t>
          </a:r>
          <a:endParaRPr lang="en-US" sz="1800" dirty="0"/>
        </a:p>
      </dgm:t>
    </dgm:pt>
    <dgm:pt modelId="{295F6965-EE13-4FAE-8E9C-37F57DB5D4C1}" type="parTrans" cxnId="{629EA568-FAAC-42CC-B53D-23085EF9E298}">
      <dgm:prSet/>
      <dgm:spPr/>
      <dgm:t>
        <a:bodyPr/>
        <a:lstStyle/>
        <a:p>
          <a:endParaRPr lang="en-US"/>
        </a:p>
      </dgm:t>
    </dgm:pt>
    <dgm:pt modelId="{BEEF329B-784F-40E6-A266-4F2182953879}" type="sibTrans" cxnId="{629EA568-FAAC-42CC-B53D-23085EF9E298}">
      <dgm:prSet/>
      <dgm:spPr/>
      <dgm:t>
        <a:bodyPr/>
        <a:lstStyle/>
        <a:p>
          <a:endParaRPr lang="en-US"/>
        </a:p>
      </dgm:t>
    </dgm:pt>
    <dgm:pt modelId="{67537615-2AB2-4627-8652-27D04BBCD3F2}">
      <dgm:prSet custT="1"/>
      <dgm:spPr/>
      <dgm:t>
        <a:bodyPr/>
        <a:lstStyle/>
        <a:p>
          <a:pPr algn="r"/>
          <a:r>
            <a:rPr lang="ar-AE" sz="1800" b="1" dirty="0"/>
            <a:t>الرجال يكونون الصلات و العلاقات عبر العمل كفريق على مهمة مشتركة </a:t>
          </a:r>
          <a:endParaRPr lang="en-US" sz="1800" dirty="0"/>
        </a:p>
      </dgm:t>
    </dgm:pt>
    <dgm:pt modelId="{6979E6D8-DD8E-42AF-82A7-CCB2D2660B4F}" type="parTrans" cxnId="{3635DB35-F149-4895-8ED8-21E278C8AD84}">
      <dgm:prSet/>
      <dgm:spPr/>
      <dgm:t>
        <a:bodyPr/>
        <a:lstStyle/>
        <a:p>
          <a:endParaRPr lang="en-US"/>
        </a:p>
      </dgm:t>
    </dgm:pt>
    <dgm:pt modelId="{533A7C85-A690-41EE-BC1A-8A913B3B7BBE}" type="sibTrans" cxnId="{3635DB35-F149-4895-8ED8-21E278C8AD84}">
      <dgm:prSet/>
      <dgm:spPr/>
      <dgm:t>
        <a:bodyPr/>
        <a:lstStyle/>
        <a:p>
          <a:endParaRPr lang="en-US"/>
        </a:p>
      </dgm:t>
    </dgm:pt>
    <dgm:pt modelId="{A0F6A107-6016-4EB2-8B7D-91D7A55E27F6}">
      <dgm:prSet custT="1"/>
      <dgm:spPr/>
      <dgm:t>
        <a:bodyPr/>
        <a:lstStyle/>
        <a:p>
          <a:pPr algn="r"/>
          <a:r>
            <a:rPr lang="ar-AE" sz="1800" b="1" dirty="0"/>
            <a:t>النساء يومئن برؤسهن لتظهر انها تنصت للحديث</a:t>
          </a:r>
          <a:endParaRPr lang="en-US" sz="1800" dirty="0"/>
        </a:p>
      </dgm:t>
    </dgm:pt>
    <dgm:pt modelId="{8707A601-880A-4A48-A216-FDDA2423CD5F}" type="parTrans" cxnId="{C6E71D46-C217-4E96-A8F5-9C5DC0DD8295}">
      <dgm:prSet/>
      <dgm:spPr/>
      <dgm:t>
        <a:bodyPr/>
        <a:lstStyle/>
        <a:p>
          <a:endParaRPr lang="en-US"/>
        </a:p>
      </dgm:t>
    </dgm:pt>
    <dgm:pt modelId="{83A65D0C-0EF7-4537-9BE7-D63666CC17DD}" type="sibTrans" cxnId="{C6E71D46-C217-4E96-A8F5-9C5DC0DD8295}">
      <dgm:prSet/>
      <dgm:spPr/>
      <dgm:t>
        <a:bodyPr/>
        <a:lstStyle/>
        <a:p>
          <a:endParaRPr lang="en-US"/>
        </a:p>
      </dgm:t>
    </dgm:pt>
    <dgm:pt modelId="{7365D277-3934-42EE-BDC5-F1B3C3D4136B}">
      <dgm:prSet custT="1"/>
      <dgm:spPr/>
      <dgm:t>
        <a:bodyPr/>
        <a:lstStyle/>
        <a:p>
          <a:pPr algn="r"/>
          <a:r>
            <a:rPr lang="ar-AE" sz="1800" b="1" dirty="0"/>
            <a:t>الايماء يشعر الرجل أن المرأة توافقه الراي و من ثم يفترض أن انها ستجاريه أفكاره. في حين المرأة لا تعرف ما الذي دفع الرجل للاعتقاد بموافقتها له خاصة انه لم يسألها رايها.</a:t>
          </a:r>
          <a:endParaRPr lang="en-US" sz="1800" dirty="0"/>
        </a:p>
      </dgm:t>
    </dgm:pt>
    <dgm:pt modelId="{5572A392-7BE6-4BE5-A51F-7E134C07842C}" type="parTrans" cxnId="{5AC1E573-F2AC-4EE7-97BE-790DB7CFBBBE}">
      <dgm:prSet/>
      <dgm:spPr/>
      <dgm:t>
        <a:bodyPr/>
        <a:lstStyle/>
        <a:p>
          <a:endParaRPr lang="en-US"/>
        </a:p>
      </dgm:t>
    </dgm:pt>
    <dgm:pt modelId="{A1CD8685-9B10-4CDE-8C1A-41E8B72C0080}" type="sibTrans" cxnId="{5AC1E573-F2AC-4EE7-97BE-790DB7CFBBBE}">
      <dgm:prSet/>
      <dgm:spPr/>
      <dgm:t>
        <a:bodyPr/>
        <a:lstStyle/>
        <a:p>
          <a:endParaRPr lang="en-US"/>
        </a:p>
      </dgm:t>
    </dgm:pt>
    <dgm:pt modelId="{F115F094-23CF-4BF0-A2B1-79A2A6396C1D}">
      <dgm:prSet custT="1"/>
      <dgm:spPr/>
      <dgm:t>
        <a:bodyPr/>
        <a:lstStyle/>
        <a:p>
          <a:pPr algn="r"/>
          <a:r>
            <a:rPr lang="ar-AE" sz="500" b="1" dirty="0"/>
            <a:t>-</a:t>
          </a:r>
          <a:r>
            <a:rPr lang="ar-AE" sz="1800" b="1" dirty="0"/>
            <a:t>الرجال يومؤن برؤسهم فقط عند موافقتهم مع المتحدث</a:t>
          </a:r>
          <a:endParaRPr lang="en-US" sz="1800" dirty="0"/>
        </a:p>
      </dgm:t>
    </dgm:pt>
    <dgm:pt modelId="{6AA73A0C-2C22-4E52-A0E1-DF1D07586C18}" type="parTrans" cxnId="{D05D9085-4F69-4514-8C28-C358F2C995D0}">
      <dgm:prSet/>
      <dgm:spPr/>
      <dgm:t>
        <a:bodyPr/>
        <a:lstStyle/>
        <a:p>
          <a:endParaRPr lang="en-US"/>
        </a:p>
      </dgm:t>
    </dgm:pt>
    <dgm:pt modelId="{249B471C-F801-4006-BA72-B70174FEB662}" type="sibTrans" cxnId="{D05D9085-4F69-4514-8C28-C358F2C995D0}">
      <dgm:prSet/>
      <dgm:spPr/>
      <dgm:t>
        <a:bodyPr/>
        <a:lstStyle/>
        <a:p>
          <a:endParaRPr lang="en-US"/>
        </a:p>
      </dgm:t>
    </dgm:pt>
    <dgm:pt modelId="{B3459D5A-69EA-4BF0-8596-9FD005C447B7}">
      <dgm:prSet custT="1"/>
      <dgm:spPr/>
      <dgm:t>
        <a:bodyPr/>
        <a:lstStyle/>
        <a:p>
          <a:pPr algn="r"/>
          <a:r>
            <a:rPr lang="ar-AE" sz="1800" b="1" dirty="0"/>
            <a:t>اذا لم يومئ الرجل حين استماعه للمرأة، ستفترض أنه لا يوافقها أو لا يحسن الاستماع اليها</a:t>
          </a:r>
          <a:endParaRPr lang="en-US" sz="1800" dirty="0"/>
        </a:p>
      </dgm:t>
    </dgm:pt>
    <dgm:pt modelId="{3C505C35-C180-42B6-BE89-308AA9BDBF0E}" type="parTrans" cxnId="{FC74E3CB-81E5-4C96-8122-774E05F54431}">
      <dgm:prSet/>
      <dgm:spPr/>
      <dgm:t>
        <a:bodyPr/>
        <a:lstStyle/>
        <a:p>
          <a:endParaRPr lang="en-US"/>
        </a:p>
      </dgm:t>
    </dgm:pt>
    <dgm:pt modelId="{A9411BFD-5725-4123-B3AB-774EA3BB3740}" type="sibTrans" cxnId="{FC74E3CB-81E5-4C96-8122-774E05F54431}">
      <dgm:prSet/>
      <dgm:spPr/>
      <dgm:t>
        <a:bodyPr/>
        <a:lstStyle/>
        <a:p>
          <a:endParaRPr lang="en-US"/>
        </a:p>
      </dgm:t>
    </dgm:pt>
    <dgm:pt modelId="{16AAF548-D143-4C16-8899-241E1629F4D3}" type="pres">
      <dgm:prSet presAssocID="{AFC3C891-7B07-456E-AAF4-EBA33EE93130}" presName="linear" presStyleCnt="0">
        <dgm:presLayoutVars>
          <dgm:animLvl val="lvl"/>
          <dgm:resizeHandles val="exact"/>
        </dgm:presLayoutVars>
      </dgm:prSet>
      <dgm:spPr/>
    </dgm:pt>
    <dgm:pt modelId="{3380E82F-57D9-4DE4-990C-F5DDADA69BE7}" type="pres">
      <dgm:prSet presAssocID="{CC065883-16E4-48DD-8672-9E6721C8948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F976C4-8C21-4F3A-A0E2-C47B71811EC3}" type="pres">
      <dgm:prSet presAssocID="{BEEF329B-784F-40E6-A266-4F2182953879}" presName="spacer" presStyleCnt="0"/>
      <dgm:spPr/>
    </dgm:pt>
    <dgm:pt modelId="{0DFED3B1-1583-413B-B37B-48D78C0C05B2}" type="pres">
      <dgm:prSet presAssocID="{67537615-2AB2-4627-8652-27D04BBCD3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6EAFE6E-C6F9-44A7-B8FE-23F63E39833E}" type="pres">
      <dgm:prSet presAssocID="{533A7C85-A690-41EE-BC1A-8A913B3B7BBE}" presName="spacer" presStyleCnt="0"/>
      <dgm:spPr/>
    </dgm:pt>
    <dgm:pt modelId="{B17AB214-557A-4EA0-A628-C85D10E25A98}" type="pres">
      <dgm:prSet presAssocID="{A0F6A107-6016-4EB2-8B7D-91D7A55E27F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4234B9E-600B-47F1-AE58-406C54814996}" type="pres">
      <dgm:prSet presAssocID="{83A65D0C-0EF7-4537-9BE7-D63666CC17DD}" presName="spacer" presStyleCnt="0"/>
      <dgm:spPr/>
    </dgm:pt>
    <dgm:pt modelId="{9C85ED28-14B0-44A5-9C97-58E3A1BE6DC2}" type="pres">
      <dgm:prSet presAssocID="{7365D277-3934-42EE-BDC5-F1B3C3D4136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D7C5CD1-B169-424C-B035-141C5B081184}" type="pres">
      <dgm:prSet presAssocID="{A1CD8685-9B10-4CDE-8C1A-41E8B72C0080}" presName="spacer" presStyleCnt="0"/>
      <dgm:spPr/>
    </dgm:pt>
    <dgm:pt modelId="{014F870F-1A2D-4941-8F17-3CF508B6A56B}" type="pres">
      <dgm:prSet presAssocID="{F115F094-23CF-4BF0-A2B1-79A2A6396C1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D410F49-E2EE-4F3F-B847-F105DD86DFF2}" type="pres">
      <dgm:prSet presAssocID="{249B471C-F801-4006-BA72-B70174FEB662}" presName="spacer" presStyleCnt="0"/>
      <dgm:spPr/>
    </dgm:pt>
    <dgm:pt modelId="{7982304D-2A9D-4B41-9240-2DAB6194BFC4}" type="pres">
      <dgm:prSet presAssocID="{B3459D5A-69EA-4BF0-8596-9FD005C447B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FB30D0F-5B76-4797-B950-F0BE05D039E0}" type="presOf" srcId="{F115F094-23CF-4BF0-A2B1-79A2A6396C1D}" destId="{014F870F-1A2D-4941-8F17-3CF508B6A56B}" srcOrd="0" destOrd="0" presId="urn:microsoft.com/office/officeart/2005/8/layout/vList2"/>
    <dgm:cxn modelId="{7F8DC517-91C7-493F-968D-1FEEBE5180E3}" type="presOf" srcId="{67537615-2AB2-4627-8652-27D04BBCD3F2}" destId="{0DFED3B1-1583-413B-B37B-48D78C0C05B2}" srcOrd="0" destOrd="0" presId="urn:microsoft.com/office/officeart/2005/8/layout/vList2"/>
    <dgm:cxn modelId="{3635DB35-F149-4895-8ED8-21E278C8AD84}" srcId="{AFC3C891-7B07-456E-AAF4-EBA33EE93130}" destId="{67537615-2AB2-4627-8652-27D04BBCD3F2}" srcOrd="1" destOrd="0" parTransId="{6979E6D8-DD8E-42AF-82A7-CCB2D2660B4F}" sibTransId="{533A7C85-A690-41EE-BC1A-8A913B3B7BBE}"/>
    <dgm:cxn modelId="{C6E71D46-C217-4E96-A8F5-9C5DC0DD8295}" srcId="{AFC3C891-7B07-456E-AAF4-EBA33EE93130}" destId="{A0F6A107-6016-4EB2-8B7D-91D7A55E27F6}" srcOrd="2" destOrd="0" parTransId="{8707A601-880A-4A48-A216-FDDA2423CD5F}" sibTransId="{83A65D0C-0EF7-4537-9BE7-D63666CC17DD}"/>
    <dgm:cxn modelId="{629EA568-FAAC-42CC-B53D-23085EF9E298}" srcId="{AFC3C891-7B07-456E-AAF4-EBA33EE93130}" destId="{CC065883-16E4-48DD-8672-9E6721C89481}" srcOrd="0" destOrd="0" parTransId="{295F6965-EE13-4FAE-8E9C-37F57DB5D4C1}" sibTransId="{BEEF329B-784F-40E6-A266-4F2182953879}"/>
    <dgm:cxn modelId="{5AC1E573-F2AC-4EE7-97BE-790DB7CFBBBE}" srcId="{AFC3C891-7B07-456E-AAF4-EBA33EE93130}" destId="{7365D277-3934-42EE-BDC5-F1B3C3D4136B}" srcOrd="3" destOrd="0" parTransId="{5572A392-7BE6-4BE5-A51F-7E134C07842C}" sibTransId="{A1CD8685-9B10-4CDE-8C1A-41E8B72C0080}"/>
    <dgm:cxn modelId="{D05D9085-4F69-4514-8C28-C358F2C995D0}" srcId="{AFC3C891-7B07-456E-AAF4-EBA33EE93130}" destId="{F115F094-23CF-4BF0-A2B1-79A2A6396C1D}" srcOrd="4" destOrd="0" parTransId="{6AA73A0C-2C22-4E52-A0E1-DF1D07586C18}" sibTransId="{249B471C-F801-4006-BA72-B70174FEB662}"/>
    <dgm:cxn modelId="{C4E8EB98-4EA9-4B00-AF63-8D74743D70DE}" type="presOf" srcId="{CC065883-16E4-48DD-8672-9E6721C89481}" destId="{3380E82F-57D9-4DE4-990C-F5DDADA69BE7}" srcOrd="0" destOrd="0" presId="urn:microsoft.com/office/officeart/2005/8/layout/vList2"/>
    <dgm:cxn modelId="{F81789A8-05A6-453D-BF78-06B1EA7F2532}" type="presOf" srcId="{A0F6A107-6016-4EB2-8B7D-91D7A55E27F6}" destId="{B17AB214-557A-4EA0-A628-C85D10E25A98}" srcOrd="0" destOrd="0" presId="urn:microsoft.com/office/officeart/2005/8/layout/vList2"/>
    <dgm:cxn modelId="{F575CEAE-0608-4AC3-AC2C-A75058EC6B11}" type="presOf" srcId="{B3459D5A-69EA-4BF0-8596-9FD005C447B7}" destId="{7982304D-2A9D-4B41-9240-2DAB6194BFC4}" srcOrd="0" destOrd="0" presId="urn:microsoft.com/office/officeart/2005/8/layout/vList2"/>
    <dgm:cxn modelId="{805925B4-F328-4D29-BF7D-8CF22015ABA5}" type="presOf" srcId="{7365D277-3934-42EE-BDC5-F1B3C3D4136B}" destId="{9C85ED28-14B0-44A5-9C97-58E3A1BE6DC2}" srcOrd="0" destOrd="0" presId="urn:microsoft.com/office/officeart/2005/8/layout/vList2"/>
    <dgm:cxn modelId="{FC74E3CB-81E5-4C96-8122-774E05F54431}" srcId="{AFC3C891-7B07-456E-AAF4-EBA33EE93130}" destId="{B3459D5A-69EA-4BF0-8596-9FD005C447B7}" srcOrd="5" destOrd="0" parTransId="{3C505C35-C180-42B6-BE89-308AA9BDBF0E}" sibTransId="{A9411BFD-5725-4123-B3AB-774EA3BB3740}"/>
    <dgm:cxn modelId="{682C07FC-7214-41AC-BE66-B9EB5C96CA74}" type="presOf" srcId="{AFC3C891-7B07-456E-AAF4-EBA33EE93130}" destId="{16AAF548-D143-4C16-8899-241E1629F4D3}" srcOrd="0" destOrd="0" presId="urn:microsoft.com/office/officeart/2005/8/layout/vList2"/>
    <dgm:cxn modelId="{C8550EA0-C47B-4D64-830D-FAA40C5D1EC0}" type="presParOf" srcId="{16AAF548-D143-4C16-8899-241E1629F4D3}" destId="{3380E82F-57D9-4DE4-990C-F5DDADA69BE7}" srcOrd="0" destOrd="0" presId="urn:microsoft.com/office/officeart/2005/8/layout/vList2"/>
    <dgm:cxn modelId="{C38D71DB-FB01-4A39-AE80-FE0828A699E5}" type="presParOf" srcId="{16AAF548-D143-4C16-8899-241E1629F4D3}" destId="{29F976C4-8C21-4F3A-A0E2-C47B71811EC3}" srcOrd="1" destOrd="0" presId="urn:microsoft.com/office/officeart/2005/8/layout/vList2"/>
    <dgm:cxn modelId="{214F7B57-9998-45EF-875C-78901410ED32}" type="presParOf" srcId="{16AAF548-D143-4C16-8899-241E1629F4D3}" destId="{0DFED3B1-1583-413B-B37B-48D78C0C05B2}" srcOrd="2" destOrd="0" presId="urn:microsoft.com/office/officeart/2005/8/layout/vList2"/>
    <dgm:cxn modelId="{EA896260-ED32-458F-A5C6-D19F61AF9FD0}" type="presParOf" srcId="{16AAF548-D143-4C16-8899-241E1629F4D3}" destId="{06EAFE6E-C6F9-44A7-B8FE-23F63E39833E}" srcOrd="3" destOrd="0" presId="urn:microsoft.com/office/officeart/2005/8/layout/vList2"/>
    <dgm:cxn modelId="{EC26A8D7-0F37-41C5-AC29-5A6913D2AC63}" type="presParOf" srcId="{16AAF548-D143-4C16-8899-241E1629F4D3}" destId="{B17AB214-557A-4EA0-A628-C85D10E25A98}" srcOrd="4" destOrd="0" presId="urn:microsoft.com/office/officeart/2005/8/layout/vList2"/>
    <dgm:cxn modelId="{36DAE896-A4F1-4E7F-923E-284AED2FE6DA}" type="presParOf" srcId="{16AAF548-D143-4C16-8899-241E1629F4D3}" destId="{14234B9E-600B-47F1-AE58-406C54814996}" srcOrd="5" destOrd="0" presId="urn:microsoft.com/office/officeart/2005/8/layout/vList2"/>
    <dgm:cxn modelId="{4764B466-1A2E-4E80-9AD2-88D0DA252828}" type="presParOf" srcId="{16AAF548-D143-4C16-8899-241E1629F4D3}" destId="{9C85ED28-14B0-44A5-9C97-58E3A1BE6DC2}" srcOrd="6" destOrd="0" presId="urn:microsoft.com/office/officeart/2005/8/layout/vList2"/>
    <dgm:cxn modelId="{A8845D91-643E-48CE-9B06-169633DBEA38}" type="presParOf" srcId="{16AAF548-D143-4C16-8899-241E1629F4D3}" destId="{3D7C5CD1-B169-424C-B035-141C5B081184}" srcOrd="7" destOrd="0" presId="urn:microsoft.com/office/officeart/2005/8/layout/vList2"/>
    <dgm:cxn modelId="{80F52D9D-2E0B-47D0-B79A-1BEAD8D42396}" type="presParOf" srcId="{16AAF548-D143-4C16-8899-241E1629F4D3}" destId="{014F870F-1A2D-4941-8F17-3CF508B6A56B}" srcOrd="8" destOrd="0" presId="urn:microsoft.com/office/officeart/2005/8/layout/vList2"/>
    <dgm:cxn modelId="{990C3D3A-844E-4133-BEC9-E5E67680CE09}" type="presParOf" srcId="{16AAF548-D143-4C16-8899-241E1629F4D3}" destId="{7D410F49-E2EE-4F3F-B847-F105DD86DFF2}" srcOrd="9" destOrd="0" presId="urn:microsoft.com/office/officeart/2005/8/layout/vList2"/>
    <dgm:cxn modelId="{F1C0F22A-2630-43AB-92B3-CA91B6AA781E}" type="presParOf" srcId="{16AAF548-D143-4C16-8899-241E1629F4D3}" destId="{7982304D-2A9D-4B41-9240-2DAB6194BFC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E133C-D7CD-4764-8C43-BD1416491F6B}">
      <dsp:nvSpPr>
        <dsp:cNvPr id="0" name=""/>
        <dsp:cNvSpPr/>
      </dsp:nvSpPr>
      <dsp:spPr>
        <a:xfrm>
          <a:off x="420687" y="0"/>
          <a:ext cx="4773613" cy="477361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CBECA-5C32-4BD7-8352-322DAB7D1CB7}">
      <dsp:nvSpPr>
        <dsp:cNvPr id="0" name=""/>
        <dsp:cNvSpPr/>
      </dsp:nvSpPr>
      <dsp:spPr>
        <a:xfrm>
          <a:off x="874180" y="453493"/>
          <a:ext cx="1861709" cy="18617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900" b="1" kern="1200"/>
            <a:t>- النساء يركزن على بناء الثقة بمشاركة الخبرات و طرح الاسئلة</a:t>
          </a:r>
          <a:endParaRPr lang="en-US" sz="1900" kern="1200"/>
        </a:p>
      </dsp:txBody>
      <dsp:txXfrm>
        <a:off x="965061" y="544374"/>
        <a:ext cx="1679947" cy="1679947"/>
      </dsp:txXfrm>
    </dsp:sp>
    <dsp:sp modelId="{D265697B-5119-4311-A46B-5571ED1184FF}">
      <dsp:nvSpPr>
        <dsp:cNvPr id="0" name=""/>
        <dsp:cNvSpPr/>
      </dsp:nvSpPr>
      <dsp:spPr>
        <a:xfrm>
          <a:off x="2879097" y="453493"/>
          <a:ext cx="1861709" cy="18617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900" b="1" kern="1200" dirty="0"/>
            <a:t>- الرجال يفضلون تقديم المعلومات بدلا عن طرح الاسئلة و يشاركون بتجاربهم كنوع من التحدي </a:t>
          </a:r>
          <a:endParaRPr lang="en-US" sz="1900" kern="1200" dirty="0"/>
        </a:p>
      </dsp:txBody>
      <dsp:txXfrm>
        <a:off x="2969978" y="544374"/>
        <a:ext cx="1679947" cy="1679947"/>
      </dsp:txXfrm>
    </dsp:sp>
    <dsp:sp modelId="{94286AA9-AF54-4636-8EAC-963D643FCBAD}">
      <dsp:nvSpPr>
        <dsp:cNvPr id="0" name=""/>
        <dsp:cNvSpPr/>
      </dsp:nvSpPr>
      <dsp:spPr>
        <a:xfrm>
          <a:off x="874180" y="2458410"/>
          <a:ext cx="1861709" cy="18617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900" b="1" kern="1200" dirty="0"/>
            <a:t>-  الخلاف عند النساء ينعكس سلبا على مجمل علاقاتهن </a:t>
          </a:r>
          <a:endParaRPr lang="en-US" sz="1900" kern="1200" dirty="0"/>
        </a:p>
      </dsp:txBody>
      <dsp:txXfrm>
        <a:off x="965061" y="2549291"/>
        <a:ext cx="1679947" cy="1679947"/>
      </dsp:txXfrm>
    </dsp:sp>
    <dsp:sp modelId="{31A0E782-05CE-499B-9B43-B104BAC443AA}">
      <dsp:nvSpPr>
        <dsp:cNvPr id="0" name=""/>
        <dsp:cNvSpPr/>
      </dsp:nvSpPr>
      <dsp:spPr>
        <a:xfrm>
          <a:off x="2879097" y="2458410"/>
          <a:ext cx="1861709" cy="18617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900" b="1" kern="1200"/>
            <a:t>- الرجال يمكنهم الاختلاف و المضي الى نقاط اخرى و احتساء القهوة في ما بعد</a:t>
          </a:r>
          <a:endParaRPr lang="en-US" sz="1900" kern="1200"/>
        </a:p>
      </dsp:txBody>
      <dsp:txXfrm>
        <a:off x="2969978" y="2549291"/>
        <a:ext cx="1679947" cy="1679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0E82F-57D9-4DE4-990C-F5DDADA69BE7}">
      <dsp:nvSpPr>
        <dsp:cNvPr id="0" name=""/>
        <dsp:cNvSpPr/>
      </dsp:nvSpPr>
      <dsp:spPr>
        <a:xfrm>
          <a:off x="0" y="1580"/>
          <a:ext cx="5614987" cy="783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800" b="1" kern="1200" dirty="0"/>
            <a:t>النساء ينجزن مهامهن في العمل عبر تكوين الصلات و الروابط</a:t>
          </a:r>
          <a:endParaRPr lang="en-US" sz="1800" kern="1200" dirty="0"/>
        </a:p>
      </dsp:txBody>
      <dsp:txXfrm>
        <a:off x="38228" y="39808"/>
        <a:ext cx="5538531" cy="706642"/>
      </dsp:txXfrm>
    </dsp:sp>
    <dsp:sp modelId="{0DFED3B1-1583-413B-B37B-48D78C0C05B2}">
      <dsp:nvSpPr>
        <dsp:cNvPr id="0" name=""/>
        <dsp:cNvSpPr/>
      </dsp:nvSpPr>
      <dsp:spPr>
        <a:xfrm>
          <a:off x="0" y="799051"/>
          <a:ext cx="5614987" cy="783098"/>
        </a:xfrm>
        <a:prstGeom prst="roundRect">
          <a:avLst/>
        </a:prstGeom>
        <a:solidFill>
          <a:schemeClr val="accent2">
            <a:hueOff val="270963"/>
            <a:satOff val="-1326"/>
            <a:lumOff val="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800" b="1" kern="1200" dirty="0"/>
            <a:t>الرجال يكونون الصلات و العلاقات عبر العمل كفريق على مهمة مشتركة </a:t>
          </a:r>
          <a:endParaRPr lang="en-US" sz="1800" kern="1200" dirty="0"/>
        </a:p>
      </dsp:txBody>
      <dsp:txXfrm>
        <a:off x="38228" y="837279"/>
        <a:ext cx="5538531" cy="706642"/>
      </dsp:txXfrm>
    </dsp:sp>
    <dsp:sp modelId="{B17AB214-557A-4EA0-A628-C85D10E25A98}">
      <dsp:nvSpPr>
        <dsp:cNvPr id="0" name=""/>
        <dsp:cNvSpPr/>
      </dsp:nvSpPr>
      <dsp:spPr>
        <a:xfrm>
          <a:off x="0" y="1596521"/>
          <a:ext cx="5614987" cy="783098"/>
        </a:xfrm>
        <a:prstGeom prst="roundRect">
          <a:avLst/>
        </a:prstGeom>
        <a:solidFill>
          <a:schemeClr val="accent2">
            <a:hueOff val="541926"/>
            <a:satOff val="-2653"/>
            <a:lumOff val="14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800" b="1" kern="1200" dirty="0"/>
            <a:t>النساء يومئن برؤسهن لتظهر انها تنصت للحديث</a:t>
          </a:r>
          <a:endParaRPr lang="en-US" sz="1800" kern="1200" dirty="0"/>
        </a:p>
      </dsp:txBody>
      <dsp:txXfrm>
        <a:off x="38228" y="1634749"/>
        <a:ext cx="5538531" cy="706642"/>
      </dsp:txXfrm>
    </dsp:sp>
    <dsp:sp modelId="{9C85ED28-14B0-44A5-9C97-58E3A1BE6DC2}">
      <dsp:nvSpPr>
        <dsp:cNvPr id="0" name=""/>
        <dsp:cNvSpPr/>
      </dsp:nvSpPr>
      <dsp:spPr>
        <a:xfrm>
          <a:off x="0" y="2393992"/>
          <a:ext cx="5614987" cy="783098"/>
        </a:xfrm>
        <a:prstGeom prst="roundRect">
          <a:avLst/>
        </a:prstGeom>
        <a:solidFill>
          <a:schemeClr val="accent2">
            <a:hueOff val="812888"/>
            <a:satOff val="-3979"/>
            <a:lumOff val="2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800" b="1" kern="1200" dirty="0"/>
            <a:t>الايماء يشعر الرجل أن المرأة توافقه الراي و من ثم يفترض أن انها ستجاريه أفكاره. في حين المرأة لا تعرف ما الذي دفع الرجل للاعتقاد بموافقتها له خاصة انه لم يسألها رايها.</a:t>
          </a:r>
          <a:endParaRPr lang="en-US" sz="1800" kern="1200" dirty="0"/>
        </a:p>
      </dsp:txBody>
      <dsp:txXfrm>
        <a:off x="38228" y="2432220"/>
        <a:ext cx="5538531" cy="706642"/>
      </dsp:txXfrm>
    </dsp:sp>
    <dsp:sp modelId="{014F870F-1A2D-4941-8F17-3CF508B6A56B}">
      <dsp:nvSpPr>
        <dsp:cNvPr id="0" name=""/>
        <dsp:cNvSpPr/>
      </dsp:nvSpPr>
      <dsp:spPr>
        <a:xfrm>
          <a:off x="0" y="3191463"/>
          <a:ext cx="5614987" cy="783098"/>
        </a:xfrm>
        <a:prstGeom prst="roundRect">
          <a:avLst/>
        </a:prstGeom>
        <a:solidFill>
          <a:schemeClr val="accent2">
            <a:hueOff val="1083851"/>
            <a:satOff val="-5306"/>
            <a:lumOff val="29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00" b="1" kern="1200" dirty="0"/>
            <a:t>-</a:t>
          </a:r>
          <a:r>
            <a:rPr lang="ar-AE" sz="1800" b="1" kern="1200" dirty="0"/>
            <a:t>الرجال يومؤن برؤسهم فقط عند موافقتهم مع المتحدث</a:t>
          </a:r>
          <a:endParaRPr lang="en-US" sz="1800" kern="1200" dirty="0"/>
        </a:p>
      </dsp:txBody>
      <dsp:txXfrm>
        <a:off x="38228" y="3229691"/>
        <a:ext cx="5538531" cy="706642"/>
      </dsp:txXfrm>
    </dsp:sp>
    <dsp:sp modelId="{7982304D-2A9D-4B41-9240-2DAB6194BFC4}">
      <dsp:nvSpPr>
        <dsp:cNvPr id="0" name=""/>
        <dsp:cNvSpPr/>
      </dsp:nvSpPr>
      <dsp:spPr>
        <a:xfrm>
          <a:off x="0" y="3988933"/>
          <a:ext cx="5614987" cy="783098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800" b="1" kern="1200" dirty="0"/>
            <a:t>اذا لم يومئ الرجل حين استماعه للمرأة، ستفترض أنه لا يوافقها أو لا يحسن الاستماع اليها</a:t>
          </a:r>
          <a:endParaRPr lang="en-US" sz="1800" kern="1200" dirty="0"/>
        </a:p>
      </dsp:txBody>
      <dsp:txXfrm>
        <a:off x="38228" y="4027161"/>
        <a:ext cx="5538531" cy="706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6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04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380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7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6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2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0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2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5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4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2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7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4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8143F2-9E91-4093-8334-007B861E225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2D79-8F6D-41AD-B226-C5A7CDEA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3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2E56-D0E1-4D28-9F46-3028BEE79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ar-AE" dirty="0"/>
              <a:t>التواصل بين </a:t>
            </a:r>
            <a:r>
              <a:rPr kumimoji="0" lang="ar-AE" sz="5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الرجال و النساء</a:t>
            </a:r>
            <a:br>
              <a:rPr kumimoji="0" lang="en-US" sz="1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br>
              <a:rPr lang="ar-AE" dirty="0"/>
            </a:br>
            <a:r>
              <a:rPr lang="ar-AE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25F05-2F98-49C9-967A-0C595102F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922643"/>
            <a:ext cx="8825658" cy="171615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منقول من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Men and women communication com108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Communications and social interaction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Pennsylvania institute of technology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YouTube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2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D891F-E7F5-41A1-A838-ECF93B91A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pPr algn="ctr"/>
            <a:r>
              <a:rPr kumimoji="0" lang="ar-AE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 Light" panose="020F0302020204030204"/>
                <a:cs typeface="Times New Roman" panose="02020603050405020304" pitchFamily="18" charset="0"/>
              </a:rPr>
              <a:t>أبرز الاختلافات في نمط حوار الرجال و النساء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8A2A44-307F-43C2-A254-BD6A0B789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98559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29B3391-08B8-4194-B88D-D2C84ED7F6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3009" y="4490781"/>
            <a:ext cx="1733038" cy="17330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3674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7703-4C5D-4941-A2B7-327017B0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هل يمكن للرجال و النساء النجاح في التواصل؟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713D-9A7B-4EEF-B690-A928B263C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ar-AE" dirty="0"/>
          </a:p>
          <a:p>
            <a:pPr marL="0" indent="0" algn="r">
              <a:buNone/>
            </a:pPr>
            <a:r>
              <a:rPr lang="ar-AE" sz="2400" b="1" dirty="0"/>
              <a:t>نعم، بالتأكيد</a:t>
            </a:r>
          </a:p>
          <a:p>
            <a:pPr marL="0" indent="0" algn="r">
              <a:buNone/>
            </a:pPr>
            <a:endParaRPr lang="ar-AE" sz="2400" b="1" dirty="0"/>
          </a:p>
          <a:p>
            <a:pPr marL="0" indent="0" algn="r">
              <a:buNone/>
            </a:pPr>
            <a:r>
              <a:rPr lang="ar-AE" sz="2400" b="1" dirty="0"/>
              <a:t>استخدم ما تعلمته لتصقل مهاراتك </a:t>
            </a:r>
          </a:p>
          <a:p>
            <a:pPr marL="0" indent="0" algn="r">
              <a:buNone/>
            </a:pPr>
            <a:endParaRPr lang="ar-AE" sz="2400" b="1" dirty="0"/>
          </a:p>
          <a:p>
            <a:pPr marL="0" indent="0" algn="r">
              <a:buNone/>
            </a:pPr>
            <a:r>
              <a:rPr lang="ar-AE" sz="2400" b="1" dirty="0"/>
              <a:t>تعلم و تاقلم بدل الاصطدام بالاخر </a:t>
            </a: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E33F25-9555-47D1-93FE-0F3D69DB9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147" y="3835502"/>
            <a:ext cx="1731414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4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287E-1142-4B26-AABA-389A9D1A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39746"/>
          </a:xfrm>
        </p:spPr>
        <p:txBody>
          <a:bodyPr/>
          <a:lstStyle/>
          <a:p>
            <a:pPr algn="r"/>
            <a:r>
              <a:rPr kumimoji="0" lang="ar-AE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Times New Roman" panose="02020603050405020304" pitchFamily="18" charset="0"/>
              </a:rPr>
              <a:t>التواصل بين </a:t>
            </a:r>
            <a:r>
              <a:rPr kumimoji="0" lang="ar-A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الرجال و النساء</a:t>
            </a:r>
            <a:endParaRPr lang="en-US" sz="2800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6FBE20-2095-45DF-9AF2-24E8114BEB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35" y="1376776"/>
            <a:ext cx="9530329" cy="520955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64A25A-D9D8-4710-8800-6EE70FA44D60}"/>
              </a:ext>
            </a:extLst>
          </p:cNvPr>
          <p:cNvSpPr/>
          <p:nvPr/>
        </p:nvSpPr>
        <p:spPr>
          <a:xfrm>
            <a:off x="3008243" y="3723861"/>
            <a:ext cx="1643270" cy="1722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تعجبني تسريحتك</a:t>
            </a:r>
            <a:r>
              <a:rPr lang="ar-AE" dirty="0"/>
              <a:t>!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68024F-6C9F-4807-AC4B-A8C017B207FE}"/>
              </a:ext>
            </a:extLst>
          </p:cNvPr>
          <p:cNvSpPr/>
          <p:nvPr/>
        </p:nvSpPr>
        <p:spPr>
          <a:xfrm>
            <a:off x="3220278" y="5446643"/>
            <a:ext cx="2504661" cy="7553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يا الهي!</a:t>
            </a:r>
          </a:p>
          <a:p>
            <a:pPr algn="ctr"/>
            <a:r>
              <a:rPr lang="ar-AE" b="1" dirty="0"/>
              <a:t>انه لا يحب لبسي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A32E76-B5C6-4114-B5E3-BA3F0258CA20}"/>
              </a:ext>
            </a:extLst>
          </p:cNvPr>
          <p:cNvSpPr/>
          <p:nvPr/>
        </p:nvSpPr>
        <p:spPr>
          <a:xfrm>
            <a:off x="6626087" y="3723861"/>
            <a:ext cx="1643270" cy="1722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تعجبني تسريحتك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DE600-1000-4319-BF61-6507719D12A0}"/>
              </a:ext>
            </a:extLst>
          </p:cNvPr>
          <p:cNvSpPr/>
          <p:nvPr/>
        </p:nvSpPr>
        <p:spPr>
          <a:xfrm>
            <a:off x="6944139" y="5446643"/>
            <a:ext cx="2796209" cy="848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يا الهي!</a:t>
            </a:r>
          </a:p>
          <a:p>
            <a:pPr algn="ctr"/>
            <a:r>
              <a:rPr lang="ar-AE" b="1" dirty="0"/>
              <a:t>انها معجبة بي و تريد أن تتزوجني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B01EB1-6F8E-4C38-BC7F-C397507D32BA}"/>
              </a:ext>
            </a:extLst>
          </p:cNvPr>
          <p:cNvSpPr/>
          <p:nvPr/>
        </p:nvSpPr>
        <p:spPr>
          <a:xfrm>
            <a:off x="2464904" y="3429000"/>
            <a:ext cx="7275444" cy="172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C62EB0-BB9F-47C7-9515-D47B0D6B5264}"/>
              </a:ext>
            </a:extLst>
          </p:cNvPr>
          <p:cNvSpPr/>
          <p:nvPr/>
        </p:nvSpPr>
        <p:spPr>
          <a:xfrm>
            <a:off x="2141166" y="1853248"/>
            <a:ext cx="7909668" cy="1075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Times New Roman" panose="02020603050405020304" pitchFamily="18" charset="0"/>
              </a:rPr>
              <a:t>الرجال يختلفون عن النساء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2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004C91-9324-4E94-BC28-856AE162D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5B562CD4-39C5-44ED-BD68-B789B305E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F4F10-1158-4DDC-890F-F77B92F2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0711"/>
          </a:xfrm>
        </p:spPr>
        <p:txBody>
          <a:bodyPr>
            <a:normAutofit/>
          </a:bodyPr>
          <a:lstStyle/>
          <a:p>
            <a:pPr algn="r"/>
            <a:r>
              <a:rPr lang="ar-AE" dirty="0"/>
              <a:t>لماذا نتواصل؟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22F99-8153-45EE-8800-798E19CD3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5" y="2548281"/>
            <a:ext cx="9273867" cy="3654389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الرجل يرى أن للتواصل غرض محدد: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- الهدف من الحوار اما حل مشكلة ما أو توضيح فكرة مهمه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- لابد من التواصل بشكل فعال و مباشر</a:t>
            </a:r>
          </a:p>
          <a:p>
            <a:pPr marL="0" indent="0" algn="r">
              <a:lnSpc>
                <a:spcPct val="90000"/>
              </a:lnSpc>
              <a:buNone/>
            </a:pPr>
            <a:endParaRPr lang="ar-AE" sz="17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المرأة ترى التواصل بحد ذاته وسيلة لاستكشاف مشاعرها و ما تريد أن تقول: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- الهدف من الحوار المشاركة و زيادة الألفة مع شريكها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- من خلال المشاركة تطلق مشاعرها السلبية و تقوي روابطها مع شريكها</a:t>
            </a:r>
          </a:p>
          <a:p>
            <a:pPr marL="0" indent="0" algn="r">
              <a:lnSpc>
                <a:spcPct val="90000"/>
              </a:lnSpc>
              <a:buNone/>
            </a:pPr>
            <a:endParaRPr lang="ar-AE" sz="17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endParaRPr lang="en-US" sz="17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1700" b="1" dirty="0">
                <a:solidFill>
                  <a:schemeClr val="bg1"/>
                </a:solidFill>
              </a:rPr>
              <a:t>أي أن النساء يستخدمن المحادثة لترتيب أفكارهن ومعرفة ما يردن، بينما الرجال يقولون ما يعنون دون الاهتمام بالتفاصيل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C049137-432F-4745-B4FD-024DA936A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412" y="3508956"/>
            <a:ext cx="1733038" cy="1733038"/>
          </a:xfrm>
          <a:prstGeom prst="rect">
            <a:avLst/>
          </a:prstGeom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1EFEF0-10B7-47D1-BAF0-3A2A80291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170" y="3546968"/>
            <a:ext cx="365437" cy="3654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FA137E-068E-462D-B5FC-897B81210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170" y="5315640"/>
            <a:ext cx="420446" cy="42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1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673F-36C9-4C30-B637-CB7FC832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9734"/>
          </a:xfrm>
        </p:spPr>
        <p:txBody>
          <a:bodyPr/>
          <a:lstStyle/>
          <a:p>
            <a:pPr algn="r"/>
            <a:r>
              <a:rPr lang="ar-AE" dirty="0"/>
              <a:t>كيف نتواصل؟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D3B0-4DFD-4FBD-8BAD-E882250C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4488"/>
            <a:ext cx="8946541" cy="496079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AE" sz="2400" b="1" dirty="0"/>
              <a:t>الرجل يستمع لاكتشاف المشكلة المطلوب حلها وعادة يقاطع بالحلول و الأفكار:</a:t>
            </a:r>
          </a:p>
          <a:p>
            <a:pPr marL="0" indent="0" algn="r">
              <a:buNone/>
            </a:pPr>
            <a:r>
              <a:rPr lang="ar-AE" sz="1800" b="1" dirty="0"/>
              <a:t>- عندما تتحدث المرأه، يظن الرجل انها تطلب النصيحة أو المساعده</a:t>
            </a:r>
          </a:p>
          <a:p>
            <a:pPr marL="0" indent="0" algn="r">
              <a:buNone/>
            </a:pPr>
            <a:r>
              <a:rPr lang="ar-AE" sz="1800" b="1" dirty="0"/>
              <a:t>- ليس من السهل على الرجل أن يتعلم الانصات بصبر</a:t>
            </a:r>
          </a:p>
          <a:p>
            <a:pPr marL="0" indent="0" algn="r">
              <a:buNone/>
            </a:pPr>
            <a:endParaRPr lang="ar-AE" sz="1800" b="1" dirty="0"/>
          </a:p>
          <a:p>
            <a:pPr marL="0" indent="0" algn="r">
              <a:buNone/>
            </a:pPr>
            <a:r>
              <a:rPr lang="ar-AE" sz="2400" b="1" dirty="0"/>
              <a:t>المرأة تعتبر الحوار نهاية منتجة بحد ذاتها:</a:t>
            </a:r>
          </a:p>
          <a:p>
            <a:pPr marL="0" indent="0" algn="r">
              <a:buNone/>
            </a:pPr>
            <a:r>
              <a:rPr lang="ar-AE" sz="1800" b="1" dirty="0"/>
              <a:t>- قد تكتفي ان شعرت بحسن الاستماع و تفهم الطرف الاخر و ليس بالضرورة بحل مشكلتها أو تحسين وضعها</a:t>
            </a:r>
          </a:p>
          <a:p>
            <a:pPr marL="0" indent="0" algn="r">
              <a:buNone/>
            </a:pPr>
            <a:r>
              <a:rPr lang="ar-AE" sz="1800" b="1" dirty="0"/>
              <a:t>- الاستماع اليها تخفف من قلقها و أفكارها السلبية</a:t>
            </a:r>
          </a:p>
          <a:p>
            <a:pPr marL="0" indent="0" algn="r">
              <a:buNone/>
            </a:pPr>
            <a:r>
              <a:rPr lang="ar-AE" sz="1800" b="1" dirty="0"/>
              <a:t>- ترغب في مشاركة مشاعرها في بيئة داعمه و خالية من الاحكام</a:t>
            </a:r>
          </a:p>
          <a:p>
            <a:pPr marL="0" indent="0" algn="r">
              <a:buNone/>
            </a:pPr>
            <a:endParaRPr lang="ar-AE" sz="1800" b="1" dirty="0"/>
          </a:p>
          <a:p>
            <a:pPr marL="0" indent="0" algn="r">
              <a:buNone/>
            </a:pPr>
            <a:endParaRPr lang="ar-AE" sz="1800" b="1" dirty="0"/>
          </a:p>
          <a:p>
            <a:pPr marL="0" indent="0" algn="r">
              <a:buNone/>
            </a:pPr>
            <a:r>
              <a:rPr lang="ar-AE" sz="1800" b="1" dirty="0"/>
              <a:t>اي ان الرجال يعتقدون أن النساء معجبات بقدرتهم على اصلاح الامور. هذا المفهوم بالاضافة الى طبيعة الرجل تمنعانه من الانصات و تدفعانه لحل الامور باسرع وقت ممكن بينما كل ما ترجوها المرأة هي أذان صاغية و ليس بالضرورة من يحل لها مشاكلها.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2472D-5510-47B3-B17F-02532FDB5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80" y="2609537"/>
            <a:ext cx="457240" cy="457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49FA1D-DDE3-4EC2-B0FD-004D8702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80" y="4747826"/>
            <a:ext cx="457240" cy="457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64C17B-0EF5-4688-8032-C3A2A8C80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1055" y="2563293"/>
            <a:ext cx="1731414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9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FCC7-69C1-4057-8678-A5966E02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7"/>
            <a:ext cx="3106369" cy="5771103"/>
          </a:xfrm>
        </p:spPr>
        <p:txBody>
          <a:bodyPr anchor="ctr">
            <a:normAutofit/>
          </a:bodyPr>
          <a:lstStyle/>
          <a:p>
            <a:r>
              <a:rPr lang="ar-AE" dirty="0"/>
              <a:t>متى نتواصل؟</a:t>
            </a: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9962A72-2C75-4C7C-BA10-4BCBA8207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F892A61E-243A-455F-8215-F93D092D7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81E917-3774-4A08-B04F-0E6ABBA17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DA80F-9E43-477A-86A7-AF2B8FF59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583" y="1575582"/>
            <a:ext cx="7036298" cy="4970992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الرجال يفضلون حل المشاكل بفعاليه: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- يعندما يسرد قصة، يكتفي بذكر التفاصيل المهمة 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- الرجل يعتقد أن المرأة تشارك تفاصيل غير مهمه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- غالبا ما يقاطع المرأة لتقديم الاقتراحات</a:t>
            </a:r>
          </a:p>
          <a:p>
            <a:pPr marL="0" indent="0" algn="r">
              <a:lnSpc>
                <a:spcPct val="90000"/>
              </a:lnSpc>
              <a:buNone/>
            </a:pPr>
            <a:endParaRPr lang="ar-AE" sz="18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endParaRPr lang="ar-AE" sz="18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النساء يستخدمن الحوار لاستكشاف أفكارهن و ترتيبها: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- المراة لا تبحث بالضرورة عن الحل عندما تشارك غيرها حالة ما، بل تبحث عن من يستمع لها و يتفهمها</a:t>
            </a:r>
          </a:p>
          <a:p>
            <a:pPr marL="0" indent="0" algn="r">
              <a:lnSpc>
                <a:spcPct val="90000"/>
              </a:lnSpc>
              <a:buNone/>
            </a:pPr>
            <a:endParaRPr lang="ar-AE" sz="1800" b="1" dirty="0">
              <a:solidFill>
                <a:schemeClr val="bg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1800" b="1" dirty="0">
                <a:solidFill>
                  <a:schemeClr val="bg1"/>
                </a:solidFill>
              </a:rPr>
              <a:t>اكتسب الانسان الكثير من الصفات و السلوكيات طي الاف السنين. و الرجل كرب الاسرة تعلم أزلا أن يتخذ قرارت صحيحة و سريعه ليحمي اسرته و قبيلته من الجوع و المخاطر. هذه الطباع الموروثه تدفعه الى مقاطعة المرأة و طرح الحلول و اتخاذ القرار. لا شك أن الطبع يغلب التطبع، و لكن يجب على الرجل أن لا يبالغ في المقاطعه و أن يحاول تطوير قدراته على الانصات.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7D7B9C-5DC8-4EDC-8923-6FACFE198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433" y="3885656"/>
            <a:ext cx="1731414" cy="17314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8ADDA1-072C-48EF-B901-1487D0060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337" y="3085950"/>
            <a:ext cx="504636" cy="5046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2735F3-70B4-4EB0-8D3D-6FF85DA9D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896" y="4563944"/>
            <a:ext cx="504636" cy="50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5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3545-74D3-4061-97A3-176DB7757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3717"/>
          </a:xfrm>
        </p:spPr>
        <p:txBody>
          <a:bodyPr/>
          <a:lstStyle/>
          <a:p>
            <a:pPr algn="r"/>
            <a:r>
              <a:rPr lang="ar-AE" dirty="0"/>
              <a:t>عند الصراعات: النساء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E7A48-B9A8-44E8-9BBA-7AEC5640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98714"/>
            <a:ext cx="8946541" cy="4949686"/>
          </a:xfrm>
        </p:spPr>
        <p:txBody>
          <a:bodyPr/>
          <a:lstStyle/>
          <a:p>
            <a:pPr marL="0" indent="0" algn="r">
              <a:buNone/>
            </a:pPr>
            <a:endParaRPr lang="ar-AE" sz="2400" b="1" dirty="0"/>
          </a:p>
          <a:p>
            <a:pPr marL="0" indent="0" algn="r">
              <a:buNone/>
            </a:pPr>
            <a:r>
              <a:rPr lang="ar-AE" sz="2400" b="1" dirty="0"/>
              <a:t>النساء يردن معالجة أفكارهن و عواطفهن للتخلص من المشاعر السلبية:</a:t>
            </a:r>
          </a:p>
          <a:p>
            <a:pPr marL="0" indent="0" algn="r">
              <a:buNone/>
            </a:pPr>
            <a:endParaRPr lang="en-US" sz="2400" b="1" dirty="0"/>
          </a:p>
          <a:p>
            <a:pPr marL="0" indent="0" algn="r">
              <a:buNone/>
            </a:pPr>
            <a:r>
              <a:rPr lang="ar-AE" sz="1800" b="1" dirty="0"/>
              <a:t>- تشعر بالتحسن بمجرد المشاركة و التعاون، و لا تسعى بالضرورة لحل الامور</a:t>
            </a:r>
          </a:p>
          <a:p>
            <a:pPr marL="0" indent="0" algn="r">
              <a:buNone/>
            </a:pPr>
            <a:r>
              <a:rPr lang="ar-AE" sz="1800" b="1" dirty="0"/>
              <a:t>- الرجل يريد حل الامور باسرع وقت ممكن</a:t>
            </a:r>
          </a:p>
          <a:p>
            <a:pPr marL="0" indent="0" algn="r">
              <a:buNone/>
            </a:pPr>
            <a:r>
              <a:rPr lang="ar-AE" sz="1800" b="1" dirty="0"/>
              <a:t>- الرجل عادة يتصرف بشكل دفاعي أثناء الصراعات الشخصية بسبب الشعور بالذنب </a:t>
            </a:r>
          </a:p>
          <a:p>
            <a:pPr marL="0" indent="0" algn="r">
              <a:buNone/>
            </a:pPr>
            <a:r>
              <a:rPr lang="ar-AE" sz="1800" b="1" dirty="0"/>
              <a:t>- من الأفضل للرجل الاكتفاء بطرح الاسئلة الحنونه و حسن الاستماع بينما تقوم هي بمعالجة أفكارها</a:t>
            </a:r>
          </a:p>
          <a:p>
            <a:pPr marL="0" indent="0" algn="r">
              <a:buNone/>
            </a:pPr>
            <a:endParaRPr lang="ar-AE" sz="1800" b="1" dirty="0"/>
          </a:p>
          <a:p>
            <a:pPr marL="0" indent="0" algn="r">
              <a:buNone/>
            </a:pPr>
            <a:endParaRPr lang="ar-AE" sz="1800" b="1" dirty="0"/>
          </a:p>
          <a:p>
            <a:pPr marL="0" indent="0" algn="r">
              <a:buNone/>
            </a:pPr>
            <a:r>
              <a:rPr lang="ar-AE" sz="1800" b="1" dirty="0"/>
              <a:t>بمعنى، عندما تشتكي المرأة يشعر الرجل بانه المتسبب في معاناتها و قد يشعر أنه غير كاف و هذا احساس مريع.  تذكر ايها الرجل أن المرأة تفكر بصوت عال و الانصات لا يدل على ضعفك.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7A6446-55FE-46B2-833C-16B64A311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80" y="4578607"/>
            <a:ext cx="457240" cy="457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2FA73D-E475-4FE9-9BFC-2BF8F16F1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2485" y="2577361"/>
            <a:ext cx="1731414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7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204F6-381F-478F-B08F-315730E8F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ar-AE" dirty="0"/>
              <a:t>عند الصراعات: الرجال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B1939-BFA1-4A0E-8539-2400C7999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endParaRPr lang="ar-AE" dirty="0"/>
          </a:p>
          <a:p>
            <a:endParaRPr lang="ar-AE" dirty="0"/>
          </a:p>
          <a:p>
            <a:pPr marL="0" indent="0" algn="r">
              <a:buNone/>
            </a:pPr>
            <a:r>
              <a:rPr lang="ar-AE" b="1" dirty="0"/>
              <a:t>يعالج الرجال ضغوطهم النفسية بالنسيان و التركيز على أشياء أخرى كمشاهدة التلفزيون أو الانشغال بالألعاب:</a:t>
            </a:r>
            <a:endParaRPr lang="en-US" b="1" dirty="0"/>
          </a:p>
          <a:p>
            <a:pPr marL="0" indent="0" algn="r">
              <a:buNone/>
            </a:pPr>
            <a:endParaRPr lang="ar-AE" b="1" dirty="0"/>
          </a:p>
          <a:p>
            <a:pPr marL="0" indent="0" algn="r">
              <a:buNone/>
            </a:pPr>
            <a:r>
              <a:rPr lang="ar-AE" b="1" dirty="0"/>
              <a:t>- عندما تحاول المرأة أن تريح الرجل بالحوار، غالبا يؤدي ذلك الى الزيادة في عزلته</a:t>
            </a:r>
          </a:p>
          <a:p>
            <a:pPr marL="0" indent="0" algn="r">
              <a:buNone/>
            </a:pPr>
            <a:r>
              <a:rPr lang="ar-AE" b="1" dirty="0"/>
              <a:t>- الأفضل لها أن تتفهم و تترك الرجل يتعامل مع مشاكله أو التقرب اليها للحديث عندما يكون مستعدا.</a:t>
            </a:r>
          </a:p>
          <a:p>
            <a:pPr marL="0" indent="0" algn="r">
              <a:buNone/>
            </a:pPr>
            <a:endParaRPr lang="ar-AE" b="1" dirty="0"/>
          </a:p>
          <a:p>
            <a:pPr marL="0" indent="0" algn="r">
              <a:buNone/>
            </a:pPr>
            <a:r>
              <a:rPr lang="ar-AE" b="1" dirty="0"/>
              <a:t>تذكر أيها الرجل أن الخلوة لعلاج الذات فكرة حسنة طالما كان الانشغال بأنشطة صحية. و تذكري ايتها المرأة أن الرجل لا يحب الكلام في مشاكله فلا تستعجليه و تتسببي له بضغوط من شأنها تعقيد الامور.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6ED9AB-5BE5-4E13-8BBF-84A810BD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224" y="4163493"/>
            <a:ext cx="1731414" cy="1731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36A378-38B4-4C1C-B757-0CE0FFC80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3337" y="4428537"/>
            <a:ext cx="406162" cy="40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1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C3604-7A15-4803-9060-5C511179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ar-AE" dirty="0"/>
              <a:t>أبرز الاختلافات في نمط حوار الرجال و النساء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8FCEC-DC82-4B0B-9C55-115737207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ar-AE" b="1" dirty="0"/>
          </a:p>
          <a:p>
            <a:pPr marL="0" indent="0" algn="r">
              <a:buNone/>
            </a:pPr>
            <a:r>
              <a:rPr lang="ar-AE" b="1" dirty="0"/>
              <a:t>- النساء يفضلن التحدث للنساء عندما يواجهن المشاكل أو يشعرن بالحاجة الى اتخاذ القرار</a:t>
            </a:r>
          </a:p>
          <a:p>
            <a:pPr marL="0" indent="0" algn="r">
              <a:buNone/>
            </a:pPr>
            <a:r>
              <a:rPr lang="ar-AE" b="1" dirty="0"/>
              <a:t>- الرجال يفضلون كتمان مشاكلهم و لا يرون سببا في مشاركة مشاكلهم مع غيرهم</a:t>
            </a:r>
            <a:endParaRPr lang="en-US" b="1" dirty="0"/>
          </a:p>
          <a:p>
            <a:pPr marL="0" indent="0" algn="r">
              <a:buNone/>
            </a:pPr>
            <a:r>
              <a:rPr lang="ar-AE" b="1" dirty="0"/>
              <a:t>- النساء أكثر اجتماعية من الرجال و يبحثن عن المصالح المشتركة</a:t>
            </a:r>
          </a:p>
          <a:p>
            <a:pPr marL="0" indent="0" algn="r">
              <a:buNone/>
            </a:pPr>
            <a:r>
              <a:rPr lang="ar-AE" b="1" dirty="0"/>
              <a:t>- الرجال يرتبطون بالرجال في جو يغلبه التحدي، مع الاهتمام بالمكانة و السيطره </a:t>
            </a:r>
          </a:p>
          <a:p>
            <a:pPr marL="0" indent="0" algn="r">
              <a:buNone/>
            </a:pPr>
            <a:endParaRPr lang="ar-AE" b="1" dirty="0"/>
          </a:p>
          <a:p>
            <a:pPr marL="0" indent="0" algn="r">
              <a:buNone/>
            </a:pPr>
            <a:endParaRPr lang="ar-AE" b="1" dirty="0"/>
          </a:p>
          <a:p>
            <a:pPr marL="0" indent="0" algn="r">
              <a:buNone/>
            </a:pPr>
            <a:r>
              <a:rPr lang="ar-AE" b="1" dirty="0"/>
              <a:t>هذه السمات عامة و لا تشمل كل الرجال أو النساء و لا بأس ان شذ أحدهم عن هذه الصفات. و تجتمع الرجال عادة للتحدي و ابراز رجولتهم في حين تجتمع النساء عادة على ارضيات مشتركة.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58A87D-E001-4E72-AD47-4649CE6C0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224" y="4260086"/>
            <a:ext cx="1731414" cy="1731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A75B42-BE23-408C-AD7D-0F08B38C0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325" y="4260086"/>
            <a:ext cx="476501" cy="47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3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DEA84-0F5B-4E5D-AC16-06F48B7F4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pPr algn="ctr"/>
            <a:r>
              <a:rPr kumimoji="0" lang="ar-AE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 Light" panose="020F0302020204030204"/>
                <a:cs typeface="Times New Roman" panose="02020603050405020304" pitchFamily="18" charset="0"/>
              </a:rPr>
              <a:t>أبرز الاختلافات في نمط حوار الرجال و النساء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9C4712-4051-4A62-B36B-F3F1E4A70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14756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3637804-60E1-4551-A488-7CEC53FC65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0033" y="4565369"/>
            <a:ext cx="1733038" cy="17330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43412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872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Century Gothic</vt:lpstr>
      <vt:lpstr>Wingdings 3</vt:lpstr>
      <vt:lpstr>Ion</vt:lpstr>
      <vt:lpstr>التواصل بين الرجال و النساء   </vt:lpstr>
      <vt:lpstr>التواصل بين الرجال و النساء</vt:lpstr>
      <vt:lpstr>لماذا نتواصل؟</vt:lpstr>
      <vt:lpstr>كيف نتواصل؟</vt:lpstr>
      <vt:lpstr>متى نتواصل؟</vt:lpstr>
      <vt:lpstr>عند الصراعات: النساء</vt:lpstr>
      <vt:lpstr>عند الصراعات: الرجال</vt:lpstr>
      <vt:lpstr>أبرز الاختلافات في نمط حوار الرجال و النساء</vt:lpstr>
      <vt:lpstr>أبرز الاختلافات في نمط حوار الرجال و النساء</vt:lpstr>
      <vt:lpstr>أبرز الاختلافات في نمط حوار الرجال و النساء</vt:lpstr>
      <vt:lpstr>هل يمكن للرجال و النساء النجاح في التواصل؟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التواصل بين الرجال و النساء   </dc:title>
  <dc:creator>khalid alkhaja</dc:creator>
  <cp:lastModifiedBy>khalid alkhaja</cp:lastModifiedBy>
  <cp:revision>58</cp:revision>
  <dcterms:created xsi:type="dcterms:W3CDTF">2020-08-10T08:39:39Z</dcterms:created>
  <dcterms:modified xsi:type="dcterms:W3CDTF">2020-08-10T19:12:33Z</dcterms:modified>
</cp:coreProperties>
</file>